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  <p:sldMasterId id="2147483786" r:id="rId5"/>
  </p:sldMasterIdLst>
  <p:notesMasterIdLst>
    <p:notesMasterId r:id="rId11"/>
  </p:notesMasterIdLst>
  <p:handoutMasterIdLst>
    <p:handoutMasterId r:id="rId12"/>
  </p:handoutMasterIdLst>
  <p:sldIdLst>
    <p:sldId id="731" r:id="rId6"/>
    <p:sldId id="859" r:id="rId7"/>
    <p:sldId id="957" r:id="rId8"/>
    <p:sldId id="958" r:id="rId9"/>
    <p:sldId id="8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GO Light" panose="020B0403050000020004" pitchFamily="34" charset="0"/>
      <p:regular r:id="rId17"/>
      <p:italic r:id="rId18"/>
    </p:embeddedFont>
    <p:embeddedFont>
      <p:font typeface="FiraGO SemiBold" panose="020B0603050000020004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E1408-8158-418F-9543-C647D42ABF9C}" v="1" dt="2020-10-05T09:15:23.685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98" d="100"/>
          <a:sy n="98" d="100"/>
        </p:scale>
        <p:origin x="96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5T02:15:23.685" idx="1">
    <p:pos x="7335" y="750"/>
    <p:text>Finnst vanta aðeins upp á aðstoð við að spyrja spurninga við vinnsluna með dæmum (fyrir borðstjóra) líkt og ég lagði til í SVOT vinnublaðinu. Gott væri að setja upp stuðningsglæru með punktum hér líka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65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Ath – hér má breyta tímaviðmiðum eftir því sem hentar hverju sinni. Gott að miða við tímann sem vinnulotan fer fram á, t.d. 17:00-17:15, 17:15-18:00, 18:00-18:15.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3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6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695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4134394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12.11.2020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248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12. nóvember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12. nóvember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9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D7DD66-ED07-474C-89D3-979967CB0111}"/>
              </a:ext>
            </a:extLst>
          </p:cNvPr>
          <p:cNvSpPr txBox="1">
            <a:spLocks/>
          </p:cNvSpPr>
          <p:nvPr/>
        </p:nvSpPr>
        <p:spPr>
          <a:xfrm>
            <a:off x="186698" y="69047"/>
            <a:ext cx="10229302" cy="778852"/>
          </a:xfrm>
          <a:prstGeom prst="rect">
            <a:avLst/>
          </a:prstGeom>
        </p:spPr>
        <p:txBody>
          <a:bodyPr anchor="ctr"/>
          <a:lstStyle>
            <a:lvl1pPr algn="ctr" defTabSz="354611" rtl="0" eaLnBrk="1" latinLnBrk="0" hangingPunct="1">
              <a:spcBef>
                <a:spcPct val="0"/>
              </a:spcBef>
              <a:buNone/>
              <a:defRPr sz="4489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2659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LEIÐBEININGAR UM NOTKUN: </a:t>
            </a: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VINNUBLAÐ – PESTLE GREINING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D88C-0F24-4BC0-ADFE-CBB173B14584}"/>
              </a:ext>
            </a:extLst>
          </p:cNvPr>
          <p:cNvSpPr/>
          <p:nvPr/>
        </p:nvSpPr>
        <p:spPr>
          <a:xfrm>
            <a:off x="0" y="823879"/>
            <a:ext cx="12192000" cy="536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274C05-1F84-4A3E-92B4-ED0B625B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68" y="1198132"/>
            <a:ext cx="11097263" cy="4296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MARKMIÐ: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Markmið vinnunnar er að skilgreina og draga fram hvernig ytri áhrifaþættir geta haft áhrif á umhverfi skipulagsheildarinnar. Þannig er borið kennsl á tækifæri sem leynast í umhverfinu og einnig lagt mat á mögulegar ógnir svo hægt sé að bregðast við þeim.</a:t>
            </a:r>
          </a:p>
          <a:p>
            <a:pPr marL="0" indent="0"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VERKFÆRI: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Vinnublöð A, B, brúnn pappír eða/og tafla. Miðar með límrönd og penna fyrir alla þátttakendur. </a:t>
            </a:r>
            <a:endParaRPr lang="is-IS" sz="1400" b="1" dirty="0">
              <a:solidFill>
                <a:schemeClr val="accent5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0" indent="0"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HVERNIG NOTA SKAL VINNUBLÖÐIN:</a:t>
            </a:r>
          </a:p>
          <a:p>
            <a:pPr marL="0" indent="0">
              <a:buNone/>
            </a:pPr>
            <a:r>
              <a:rPr lang="is-IS" sz="1400" u="sng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VINNUBLAÐ A: </a:t>
            </a: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Hægt er að nota vinnublað A til útskýringar fyrir þátttakendur.</a:t>
            </a:r>
          </a:p>
          <a:p>
            <a:pPr marL="0" indent="0">
              <a:buNone/>
            </a:pPr>
            <a:r>
              <a:rPr lang="is-IS" sz="1400" u="sng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VINNUBLAÐ B: </a:t>
            </a:r>
          </a:p>
          <a:p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Hver og einn þáttakandi hugsar fyrir sig í um 15 mínútur eða þar til hægist á gerð miða hjá flestum. Þátttakendur skulu skrifa niður miða fyrir alla sex þættina á þessum tíma.</a:t>
            </a:r>
          </a:p>
          <a:p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Þátttakendur skrifa svörin á miða sem þau geyma hjá sér. Einn miði skal notaður fyrir hvert svar. Athugið að hver þátttakendi má skrifa marga miða fyrir hvern þátt.</a:t>
            </a:r>
          </a:p>
          <a:p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Þegar 15 mínútur eru liðnar er farin hringur og svörunum deilt. fyrir einn þátt fyrst áður en við færum okkur yfir í þann næsta. Þannig gætum við byrjað á að fáEin hugmynd er kynnt í einu og miðarnir eru flokkaðir saman undir hvern þátt upp á töflu/brúnan pappír. Svipuð svör skal flokka saman og þannig búa til knippi.</a:t>
            </a:r>
          </a:p>
          <a:p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Við fáum alla miðana frá öllum þátttakendum  miða fram fyrir „Pólitík“ þar til allir miðarnir eru komnir fyrir þann þátt, fært okkur svo yfir í „Efnahagur“ og svo koll af kolli þar til miðar fyrir alla þætti eru komnir fram.</a:t>
            </a:r>
          </a:p>
          <a:p>
            <a:pPr marL="0" indent="0">
              <a:buNone/>
            </a:pPr>
            <a: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FORGANGSRÖÐUN: </a:t>
            </a:r>
            <a:br>
              <a:rPr lang="is-IS" sz="1400" b="1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</a:br>
            <a:r>
              <a:rPr lang="is-IS" sz="1400" dirty="0">
                <a:solidFill>
                  <a:schemeClr val="accent5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Þar sem margar hugmyndir koma fram í svona vinnu er mikilvægt að forgangsraða. Því skulu þátttakendur sammælast um 3 mikilvægustu atriðin fyrir hvern þátt og skrifa þau niður á vinnublaðið. Þetta má bæði vinna í einum stórum hóp eða vinna í minni hópum en þá fær hver hópur eitt vinnublað til að skrifa á.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B71B0-1CE5-4E3C-8DF9-AF102CB3D588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32880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Clock">
            <a:extLst>
              <a:ext uri="{FF2B5EF4-FFF2-40B4-BE49-F238E27FC236}">
                <a16:creationId xmlns:a16="http://schemas.microsoft.com/office/drawing/2014/main" id="{57AED7DC-B87A-4CDC-9C16-5F733682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0209" y="1297171"/>
            <a:ext cx="1149355" cy="1149355"/>
          </a:xfrm>
          <a:prstGeom prst="rect">
            <a:avLst/>
          </a:prstGeom>
        </p:spPr>
      </p:pic>
      <p:pic>
        <p:nvPicPr>
          <p:cNvPr id="17" name="Graphic 16" descr="Postit Notes">
            <a:extLst>
              <a:ext uri="{FF2B5EF4-FFF2-40B4-BE49-F238E27FC236}">
                <a16:creationId xmlns:a16="http://schemas.microsoft.com/office/drawing/2014/main" id="{2EB9B88F-A8A0-4D7B-AC1F-AFA5B7F8F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7675" y="3826537"/>
            <a:ext cx="1301675" cy="1301675"/>
          </a:xfrm>
          <a:prstGeom prst="rect">
            <a:avLst/>
          </a:prstGeom>
        </p:spPr>
      </p:pic>
      <p:pic>
        <p:nvPicPr>
          <p:cNvPr id="19" name="Graphic 18" descr="Postit Notes 3">
            <a:extLst>
              <a:ext uri="{FF2B5EF4-FFF2-40B4-BE49-F238E27FC236}">
                <a16:creationId xmlns:a16="http://schemas.microsoft.com/office/drawing/2014/main" id="{2593BB4A-44B9-4770-BEA9-143AF3493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6683" y="1871849"/>
            <a:ext cx="1039485" cy="1039485"/>
          </a:xfrm>
          <a:prstGeom prst="rect">
            <a:avLst/>
          </a:prstGeom>
        </p:spPr>
      </p:pic>
      <p:pic>
        <p:nvPicPr>
          <p:cNvPr id="28" name="Graphic 27" descr="Pen">
            <a:extLst>
              <a:ext uri="{FF2B5EF4-FFF2-40B4-BE49-F238E27FC236}">
                <a16:creationId xmlns:a16="http://schemas.microsoft.com/office/drawing/2014/main" id="{1C119C82-7B68-4E02-91FA-BBAC8AE95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41005" y="1824616"/>
            <a:ext cx="654264" cy="654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77E5D2-61F6-40CC-82A6-090123E01E69}"/>
              </a:ext>
            </a:extLst>
          </p:cNvPr>
          <p:cNvSpPr txBox="1"/>
          <p:nvPr/>
        </p:nvSpPr>
        <p:spPr>
          <a:xfrm>
            <a:off x="9589161" y="3567214"/>
            <a:ext cx="11286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Efnahagur</a:t>
            </a:r>
          </a:p>
        </p:txBody>
      </p:sp>
      <p:pic>
        <p:nvPicPr>
          <p:cNvPr id="12" name="Graphic 11" descr="Postit Notes">
            <a:extLst>
              <a:ext uri="{FF2B5EF4-FFF2-40B4-BE49-F238E27FC236}">
                <a16:creationId xmlns:a16="http://schemas.microsoft.com/office/drawing/2014/main" id="{F4C19533-8695-4B1F-9ABF-99D0067419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4545" y="3268709"/>
            <a:ext cx="1301675" cy="1301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EB9283-46A3-43E3-9A6E-96900C92D3A6}"/>
              </a:ext>
            </a:extLst>
          </p:cNvPr>
          <p:cNvSpPr txBox="1"/>
          <p:nvPr/>
        </p:nvSpPr>
        <p:spPr>
          <a:xfrm>
            <a:off x="7799227" y="2976318"/>
            <a:ext cx="11286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Samfélagið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340FF3-4992-4D1F-885B-EC47D4C95011}"/>
              </a:ext>
            </a:extLst>
          </p:cNvPr>
          <p:cNvSpPr/>
          <p:nvPr/>
        </p:nvSpPr>
        <p:spPr>
          <a:xfrm>
            <a:off x="1696731" y="801659"/>
            <a:ext cx="5916359" cy="5514052"/>
          </a:xfrm>
          <a:prstGeom prst="roundRect">
            <a:avLst>
              <a:gd name="adj" fmla="val 5437"/>
            </a:avLst>
          </a:prstGeom>
          <a:solidFill>
            <a:srgbClr val="EEEEE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50D01-5703-4BB4-8200-5C27267C5129}"/>
              </a:ext>
            </a:extLst>
          </p:cNvPr>
          <p:cNvSpPr txBox="1"/>
          <p:nvPr/>
        </p:nvSpPr>
        <p:spPr>
          <a:xfrm>
            <a:off x="1837228" y="807398"/>
            <a:ext cx="5747657" cy="5552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 OG EINN HUGSAR FYRIR SIG - 15 MÍNÚTUR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 og einn þáttakandi hugsar fyrir sig í um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15 mínútur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Hver og inn skrifar a.m.k. 1 miða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fyrir alla flokkana</a:t>
            </a: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Einn miði er notaður fyrir hverja hugmynd</a:t>
            </a:r>
            <a:b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</a:b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HUGMYNDUM DEILT - 45 MÍNÚTUR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Þátttakendur fara hring og deila sínum hugmyndum með hópnum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Byrjum á einum flokki, förum hringinn og heyrum hugmyndir annarra.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Færum okkur í næsta flokk og endurtökum leikinn.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Ein hugmynd kynnt í einu og miðarnir flokkaðir saman </a:t>
            </a:r>
            <a:b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</a:b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Þegar 15 mínútur eru liðnar er farin hringur og svörunum deilt. 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Svipuð svör skal flokka saman og þannig búa til knippi.</a:t>
            </a: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FORGANGSRÖÐUN HUGMYNDA – 15 MÍNÚTUR</a:t>
            </a:r>
          </a:p>
          <a:p>
            <a:pPr marL="285744" marR="0" lvl="0" indent="-285744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Hópurinn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sammælist um 3 mikilvægustu atriðin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fyrir hvern þátt og skrifa þau niður á vinnublaðið.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0AD93D0-C3EE-45D4-BFFA-E8D745A10153}"/>
              </a:ext>
            </a:extLst>
          </p:cNvPr>
          <p:cNvSpPr txBox="1">
            <a:spLocks/>
          </p:cNvSpPr>
          <p:nvPr/>
        </p:nvSpPr>
        <p:spPr>
          <a:xfrm>
            <a:off x="1776000" y="278069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6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PESTLE – GREINING: VINNULOTUR </a:t>
            </a:r>
          </a:p>
        </p:txBody>
      </p:sp>
      <p:pic>
        <p:nvPicPr>
          <p:cNvPr id="20" name="Graphic 19" descr="Postit Notes">
            <a:extLst>
              <a:ext uri="{FF2B5EF4-FFF2-40B4-BE49-F238E27FC236}">
                <a16:creationId xmlns:a16="http://schemas.microsoft.com/office/drawing/2014/main" id="{136137A1-7672-4111-93BD-CD63E3BD52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78996" y="5123264"/>
            <a:ext cx="1301675" cy="1301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C32F3F-B870-4569-9F6C-5C148AF793F3}"/>
              </a:ext>
            </a:extLst>
          </p:cNvPr>
          <p:cNvSpPr txBox="1"/>
          <p:nvPr/>
        </p:nvSpPr>
        <p:spPr>
          <a:xfrm>
            <a:off x="8369565" y="4903066"/>
            <a:ext cx="11286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Umhverfi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67F76-CC8B-4620-B798-2F58905AE72B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3371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609C06-576E-423B-942D-D67503646340}"/>
              </a:ext>
            </a:extLst>
          </p:cNvPr>
          <p:cNvSpPr/>
          <p:nvPr/>
        </p:nvSpPr>
        <p:spPr>
          <a:xfrm>
            <a:off x="1" y="274449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pólitískur óstöðugleiki, stefna stjórnvalda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viðskiptahömlur.</a:t>
            </a:r>
            <a:endParaRPr lang="is-I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DE48D-71AE-4339-A4C1-BA0388810E40}"/>
              </a:ext>
            </a:extLst>
          </p:cNvPr>
          <p:cNvSpPr/>
          <p:nvPr/>
        </p:nvSpPr>
        <p:spPr>
          <a:xfrm>
            <a:off x="1" y="2494188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gengi gjaldmiðla, verðbólga, 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innflutningsgjöld, skattabreytingar og 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efnahagsástand í heiminum.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3411E-93A3-4347-BE61-5F5AFE687C1A}"/>
              </a:ext>
            </a:extLst>
          </p:cNvPr>
          <p:cNvSpPr/>
          <p:nvPr/>
        </p:nvSpPr>
        <p:spPr>
          <a:xfrm>
            <a:off x="1" y="4713926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menning, lýðfræðilegir þættir, menntun 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 tískusveiflur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9EAAC-5E69-4F4F-B0CF-B33D519C9CDA}"/>
              </a:ext>
            </a:extLst>
          </p:cNvPr>
          <p:cNvSpPr/>
          <p:nvPr/>
        </p:nvSpPr>
        <p:spPr>
          <a:xfrm>
            <a:off x="6143709" y="274449"/>
            <a:ext cx="603077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aðgengi að tækni, samskipti, gömul tæki 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 tækni og breyting á hugbúnaði.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1E98A-687E-4FE8-8844-1860EDABA770}"/>
              </a:ext>
            </a:extLst>
          </p:cNvPr>
          <p:cNvSpPr/>
          <p:nvPr/>
        </p:nvSpPr>
        <p:spPr>
          <a:xfrm>
            <a:off x="6143709" y="2494188"/>
            <a:ext cx="604829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lög og reglugerðir sem tengjast eða 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hafa áhrif á starfsemina.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F43B0-39E8-4E73-9394-5C9E52B95E81}"/>
              </a:ext>
            </a:extLst>
          </p:cNvPr>
          <p:cNvSpPr/>
          <p:nvPr/>
        </p:nvSpPr>
        <p:spPr>
          <a:xfrm>
            <a:off x="6143709" y="4713926"/>
            <a:ext cx="6043885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Dæmi: veðrið, matarsóun, endurvinnsla,</a:t>
            </a:r>
          </a:p>
          <a:p>
            <a:pPr algn="ctr" defTabSz="457189">
              <a:defRPr/>
            </a:pPr>
            <a:r>
              <a:rPr lang="is-I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mengun og vistvænar stefnur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08278-09BE-43EC-84B7-9B3DA8539825}"/>
              </a:ext>
            </a:extLst>
          </p:cNvPr>
          <p:cNvSpPr/>
          <p:nvPr/>
        </p:nvSpPr>
        <p:spPr>
          <a:xfrm>
            <a:off x="17521" y="261045"/>
            <a:ext cx="628713" cy="2137064"/>
          </a:xfrm>
          <a:prstGeom prst="rect">
            <a:avLst/>
          </a:prstGeom>
          <a:solidFill>
            <a:srgbClr val="54678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4C7FF-769E-4134-B9AE-7F911A0EDE85}"/>
              </a:ext>
            </a:extLst>
          </p:cNvPr>
          <p:cNvSpPr/>
          <p:nvPr/>
        </p:nvSpPr>
        <p:spPr>
          <a:xfrm>
            <a:off x="17522" y="2480784"/>
            <a:ext cx="628713" cy="2155069"/>
          </a:xfrm>
          <a:prstGeom prst="rect">
            <a:avLst/>
          </a:prstGeom>
          <a:solidFill>
            <a:srgbClr val="60986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5D9D5-3976-42FF-8291-5F5EF94F0B6F}"/>
              </a:ext>
            </a:extLst>
          </p:cNvPr>
          <p:cNvSpPr/>
          <p:nvPr/>
        </p:nvSpPr>
        <p:spPr>
          <a:xfrm>
            <a:off x="4407" y="4722519"/>
            <a:ext cx="628713" cy="2122072"/>
          </a:xfrm>
          <a:prstGeom prst="rect">
            <a:avLst/>
          </a:prstGeom>
          <a:solidFill>
            <a:srgbClr val="C75F9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8117F-3F4E-42B9-8193-B9AE836BF383}"/>
              </a:ext>
            </a:extLst>
          </p:cNvPr>
          <p:cNvSpPr/>
          <p:nvPr/>
        </p:nvSpPr>
        <p:spPr>
          <a:xfrm>
            <a:off x="6187574" y="240363"/>
            <a:ext cx="628713" cy="2178157"/>
          </a:xfrm>
          <a:prstGeom prst="rect">
            <a:avLst/>
          </a:prstGeom>
          <a:solidFill>
            <a:srgbClr val="6C0C6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81F9B-9303-4886-AEF3-BA0F7FC243E2}"/>
              </a:ext>
            </a:extLst>
          </p:cNvPr>
          <p:cNvSpPr/>
          <p:nvPr/>
        </p:nvSpPr>
        <p:spPr>
          <a:xfrm>
            <a:off x="6164627" y="2480784"/>
            <a:ext cx="628713" cy="2162075"/>
          </a:xfrm>
          <a:prstGeom prst="rect">
            <a:avLst/>
          </a:prstGeom>
          <a:solidFill>
            <a:srgbClr val="F1892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6789E4-C08E-4F4E-A9C3-476BA460628A}"/>
              </a:ext>
            </a:extLst>
          </p:cNvPr>
          <p:cNvSpPr/>
          <p:nvPr/>
        </p:nvSpPr>
        <p:spPr>
          <a:xfrm>
            <a:off x="6164629" y="4713929"/>
            <a:ext cx="628713" cy="2144071"/>
          </a:xfrm>
          <a:prstGeom prst="rect">
            <a:avLst/>
          </a:prstGeom>
          <a:solidFill>
            <a:srgbClr val="3EB9D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AD23B-FE90-4617-BEDA-18E7E5CCD4FA}"/>
              </a:ext>
            </a:extLst>
          </p:cNvPr>
          <p:cNvSpPr txBox="1"/>
          <p:nvPr/>
        </p:nvSpPr>
        <p:spPr>
          <a:xfrm rot="16200000">
            <a:off x="-409759" y="1186248"/>
            <a:ext cx="145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PÓLITÍK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2FE80-BD86-446A-9356-070C1305DBE5}"/>
              </a:ext>
            </a:extLst>
          </p:cNvPr>
          <p:cNvSpPr txBox="1"/>
          <p:nvPr/>
        </p:nvSpPr>
        <p:spPr>
          <a:xfrm rot="16200000">
            <a:off x="-738994" y="3409931"/>
            <a:ext cx="21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EFNAHAGUR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B0589-C285-446D-B83B-AF7DDFB748E7}"/>
              </a:ext>
            </a:extLst>
          </p:cNvPr>
          <p:cNvSpPr txBox="1"/>
          <p:nvPr/>
        </p:nvSpPr>
        <p:spPr>
          <a:xfrm rot="16200000">
            <a:off x="-428367" y="5617311"/>
            <a:ext cx="149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SAMFÉLAGIÐ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6A047-3F17-4BBE-B02D-21C43CE92AE4}"/>
              </a:ext>
            </a:extLst>
          </p:cNvPr>
          <p:cNvSpPr txBox="1"/>
          <p:nvPr/>
        </p:nvSpPr>
        <p:spPr>
          <a:xfrm rot="16200000">
            <a:off x="5671126" y="1192597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TÆKNI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ACF6-504B-44F4-A32F-A9D6F094EA1A}"/>
              </a:ext>
            </a:extLst>
          </p:cNvPr>
          <p:cNvSpPr txBox="1"/>
          <p:nvPr/>
        </p:nvSpPr>
        <p:spPr>
          <a:xfrm rot="16200000">
            <a:off x="5671126" y="3417835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LÖG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EEFEF-BC4E-47BF-AF5B-8F6BB3C85E8B}"/>
              </a:ext>
            </a:extLst>
          </p:cNvPr>
          <p:cNvSpPr txBox="1"/>
          <p:nvPr/>
        </p:nvSpPr>
        <p:spPr>
          <a:xfrm rot="16200000">
            <a:off x="5683358" y="5630719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UMHVERFI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E4C3FC08-D206-4DDB-B115-0A48115B8D27}"/>
              </a:ext>
            </a:extLst>
          </p:cNvPr>
          <p:cNvSpPr/>
          <p:nvPr/>
        </p:nvSpPr>
        <p:spPr>
          <a:xfrm rot="10800000">
            <a:off x="5403193" y="826769"/>
            <a:ext cx="641547" cy="1007744"/>
          </a:xfrm>
          <a:prstGeom prst="homePlate">
            <a:avLst/>
          </a:prstGeom>
          <a:solidFill>
            <a:srgbClr val="5467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1D111BA-1F5F-412C-8FED-89F4A11A9739}"/>
              </a:ext>
            </a:extLst>
          </p:cNvPr>
          <p:cNvSpPr/>
          <p:nvPr/>
        </p:nvSpPr>
        <p:spPr>
          <a:xfrm rot="10800000">
            <a:off x="5390366" y="3051446"/>
            <a:ext cx="635025" cy="1007744"/>
          </a:xfrm>
          <a:prstGeom prst="homePlate">
            <a:avLst/>
          </a:prstGeom>
          <a:solidFill>
            <a:srgbClr val="6098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7F34F33-F253-490F-B8AD-04788271ED4F}"/>
              </a:ext>
            </a:extLst>
          </p:cNvPr>
          <p:cNvSpPr/>
          <p:nvPr/>
        </p:nvSpPr>
        <p:spPr>
          <a:xfrm rot="10800000">
            <a:off x="5422014" y="5326662"/>
            <a:ext cx="628715" cy="1007744"/>
          </a:xfrm>
          <a:prstGeom prst="homePlate">
            <a:avLst/>
          </a:prstGeom>
          <a:solidFill>
            <a:srgbClr val="C75F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697CDBED-04DE-47F9-9F6C-FE4A74D6D47B}"/>
              </a:ext>
            </a:extLst>
          </p:cNvPr>
          <p:cNvSpPr/>
          <p:nvPr/>
        </p:nvSpPr>
        <p:spPr>
          <a:xfrm rot="10800000">
            <a:off x="11532300" y="3065050"/>
            <a:ext cx="628713" cy="1007744"/>
          </a:xfrm>
          <a:prstGeom prst="homePlate">
            <a:avLst/>
          </a:prstGeom>
          <a:solidFill>
            <a:srgbClr val="F1892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1D51D49-E2CF-413B-95DE-6224B30C9684}"/>
              </a:ext>
            </a:extLst>
          </p:cNvPr>
          <p:cNvSpPr/>
          <p:nvPr/>
        </p:nvSpPr>
        <p:spPr>
          <a:xfrm rot="10800000">
            <a:off x="11541403" y="5326663"/>
            <a:ext cx="633077" cy="1007744"/>
          </a:xfrm>
          <a:prstGeom prst="homePlate">
            <a:avLst/>
          </a:prstGeom>
          <a:solidFill>
            <a:srgbClr val="3EB9D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26" name="Graphic 25" descr="Bank">
            <a:extLst>
              <a:ext uri="{FF2B5EF4-FFF2-40B4-BE49-F238E27FC236}">
                <a16:creationId xmlns:a16="http://schemas.microsoft.com/office/drawing/2014/main" id="{864126FA-3D78-4E5E-AA2D-19225DD8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5028" y="3387731"/>
            <a:ext cx="391865" cy="391865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0A0E2088-76AA-40A1-8778-1E1BDA428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89647">
            <a:off x="5525871" y="3347101"/>
            <a:ext cx="416993" cy="416993"/>
          </a:xfrm>
          <a:prstGeom prst="rect">
            <a:avLst/>
          </a:prstGeom>
        </p:spPr>
      </p:pic>
      <p:pic>
        <p:nvPicPr>
          <p:cNvPr id="28" name="Graphic 27" descr="Target Audience">
            <a:extLst>
              <a:ext uri="{FF2B5EF4-FFF2-40B4-BE49-F238E27FC236}">
                <a16:creationId xmlns:a16="http://schemas.microsoft.com/office/drawing/2014/main" id="{DCA84D5D-8AF8-462C-B94E-126546EFE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2674" y="1087775"/>
            <a:ext cx="499847" cy="499847"/>
          </a:xfrm>
          <a:prstGeom prst="rect">
            <a:avLst/>
          </a:prstGeom>
        </p:spPr>
      </p:pic>
      <p:pic>
        <p:nvPicPr>
          <p:cNvPr id="29" name="Graphic 28" descr="Users">
            <a:extLst>
              <a:ext uri="{FF2B5EF4-FFF2-40B4-BE49-F238E27FC236}">
                <a16:creationId xmlns:a16="http://schemas.microsoft.com/office/drawing/2014/main" id="{6272C9BF-2213-4221-999B-6F56BDB3E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4000" y="5602652"/>
            <a:ext cx="455767" cy="455767"/>
          </a:xfrm>
          <a:prstGeom prst="rect">
            <a:avLst/>
          </a:prstGeom>
        </p:spPr>
      </p:pic>
      <p:pic>
        <p:nvPicPr>
          <p:cNvPr id="30" name="Graphic 29" descr="Leaf">
            <a:extLst>
              <a:ext uri="{FF2B5EF4-FFF2-40B4-BE49-F238E27FC236}">
                <a16:creationId xmlns:a16="http://schemas.microsoft.com/office/drawing/2014/main" id="{CA5B7689-3840-4D1F-B5B5-7FBB8AB50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2693">
            <a:off x="11686351" y="5556360"/>
            <a:ext cx="451897" cy="451897"/>
          </a:xfrm>
          <a:prstGeom prst="rect">
            <a:avLst/>
          </a:prstGeom>
        </p:spPr>
      </p:pic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558220F-2164-4E17-923D-649EAD167BE8}"/>
              </a:ext>
            </a:extLst>
          </p:cNvPr>
          <p:cNvSpPr/>
          <p:nvPr/>
        </p:nvSpPr>
        <p:spPr>
          <a:xfrm rot="10800000">
            <a:off x="11509035" y="842610"/>
            <a:ext cx="641547" cy="1007744"/>
          </a:xfrm>
          <a:prstGeom prst="homePlate">
            <a:avLst/>
          </a:prstGeom>
          <a:solidFill>
            <a:srgbClr val="6C0C6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2" name="Graphic 31" descr="USB">
            <a:extLst>
              <a:ext uri="{FF2B5EF4-FFF2-40B4-BE49-F238E27FC236}">
                <a16:creationId xmlns:a16="http://schemas.microsoft.com/office/drawing/2014/main" id="{FF02E143-3A0F-46EF-9AED-6A57433867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04706" y="1105532"/>
            <a:ext cx="465412" cy="465412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1F3A54A0-BE1B-49A1-97AA-72F0118A4DEF}"/>
              </a:ext>
            </a:extLst>
          </p:cNvPr>
          <p:cNvSpPr txBox="1">
            <a:spLocks/>
          </p:cNvSpPr>
          <p:nvPr/>
        </p:nvSpPr>
        <p:spPr>
          <a:xfrm>
            <a:off x="0" y="-78184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A – PESTLE - DÆMI </a:t>
            </a:r>
          </a:p>
        </p:txBody>
      </p:sp>
    </p:spTree>
    <p:extLst>
      <p:ext uri="{BB962C8B-B14F-4D97-AF65-F5344CB8AC3E}">
        <p14:creationId xmlns:p14="http://schemas.microsoft.com/office/powerpoint/2010/main" val="242209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609C06-576E-423B-942D-D67503646340}"/>
              </a:ext>
            </a:extLst>
          </p:cNvPr>
          <p:cNvSpPr/>
          <p:nvPr/>
        </p:nvSpPr>
        <p:spPr>
          <a:xfrm>
            <a:off x="1" y="274449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DE48D-71AE-4339-A4C1-BA0388810E40}"/>
              </a:ext>
            </a:extLst>
          </p:cNvPr>
          <p:cNvSpPr/>
          <p:nvPr/>
        </p:nvSpPr>
        <p:spPr>
          <a:xfrm>
            <a:off x="1" y="2494188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3411E-93A3-4347-BE61-5F5AFE687C1A}"/>
              </a:ext>
            </a:extLst>
          </p:cNvPr>
          <p:cNvSpPr/>
          <p:nvPr/>
        </p:nvSpPr>
        <p:spPr>
          <a:xfrm>
            <a:off x="1" y="4713926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9EAAC-5E69-4F4F-B0CF-B33D519C9CDA}"/>
              </a:ext>
            </a:extLst>
          </p:cNvPr>
          <p:cNvSpPr/>
          <p:nvPr/>
        </p:nvSpPr>
        <p:spPr>
          <a:xfrm>
            <a:off x="6143709" y="274449"/>
            <a:ext cx="603077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1E98A-687E-4FE8-8844-1860EDABA770}"/>
              </a:ext>
            </a:extLst>
          </p:cNvPr>
          <p:cNvSpPr/>
          <p:nvPr/>
        </p:nvSpPr>
        <p:spPr>
          <a:xfrm>
            <a:off x="6143709" y="2494188"/>
            <a:ext cx="604829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F43B0-39E8-4E73-9394-5C9E52B95E81}"/>
              </a:ext>
            </a:extLst>
          </p:cNvPr>
          <p:cNvSpPr/>
          <p:nvPr/>
        </p:nvSpPr>
        <p:spPr>
          <a:xfrm>
            <a:off x="6143709" y="4713926"/>
            <a:ext cx="6043885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08278-09BE-43EC-84B7-9B3DA8539825}"/>
              </a:ext>
            </a:extLst>
          </p:cNvPr>
          <p:cNvSpPr/>
          <p:nvPr/>
        </p:nvSpPr>
        <p:spPr>
          <a:xfrm>
            <a:off x="17521" y="261045"/>
            <a:ext cx="628713" cy="2137064"/>
          </a:xfrm>
          <a:prstGeom prst="rect">
            <a:avLst/>
          </a:prstGeom>
          <a:solidFill>
            <a:srgbClr val="54678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4C7FF-769E-4134-B9AE-7F911A0EDE85}"/>
              </a:ext>
            </a:extLst>
          </p:cNvPr>
          <p:cNvSpPr/>
          <p:nvPr/>
        </p:nvSpPr>
        <p:spPr>
          <a:xfrm>
            <a:off x="17522" y="2480784"/>
            <a:ext cx="628713" cy="2155069"/>
          </a:xfrm>
          <a:prstGeom prst="rect">
            <a:avLst/>
          </a:prstGeom>
          <a:solidFill>
            <a:srgbClr val="60986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5D9D5-3976-42FF-8291-5F5EF94F0B6F}"/>
              </a:ext>
            </a:extLst>
          </p:cNvPr>
          <p:cNvSpPr/>
          <p:nvPr/>
        </p:nvSpPr>
        <p:spPr>
          <a:xfrm>
            <a:off x="4407" y="4722519"/>
            <a:ext cx="628713" cy="2122072"/>
          </a:xfrm>
          <a:prstGeom prst="rect">
            <a:avLst/>
          </a:prstGeom>
          <a:solidFill>
            <a:srgbClr val="C75F9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8117F-3F4E-42B9-8193-B9AE836BF383}"/>
              </a:ext>
            </a:extLst>
          </p:cNvPr>
          <p:cNvSpPr/>
          <p:nvPr/>
        </p:nvSpPr>
        <p:spPr>
          <a:xfrm>
            <a:off x="6187574" y="240363"/>
            <a:ext cx="628713" cy="2178157"/>
          </a:xfrm>
          <a:prstGeom prst="rect">
            <a:avLst/>
          </a:prstGeom>
          <a:solidFill>
            <a:srgbClr val="6C0C6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81F9B-9303-4886-AEF3-BA0F7FC243E2}"/>
              </a:ext>
            </a:extLst>
          </p:cNvPr>
          <p:cNvSpPr/>
          <p:nvPr/>
        </p:nvSpPr>
        <p:spPr>
          <a:xfrm>
            <a:off x="6164627" y="2480784"/>
            <a:ext cx="628713" cy="2162075"/>
          </a:xfrm>
          <a:prstGeom prst="rect">
            <a:avLst/>
          </a:prstGeom>
          <a:solidFill>
            <a:srgbClr val="F1892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6789E4-C08E-4F4E-A9C3-476BA460628A}"/>
              </a:ext>
            </a:extLst>
          </p:cNvPr>
          <p:cNvSpPr/>
          <p:nvPr/>
        </p:nvSpPr>
        <p:spPr>
          <a:xfrm>
            <a:off x="6164629" y="4713929"/>
            <a:ext cx="628713" cy="2144071"/>
          </a:xfrm>
          <a:prstGeom prst="rect">
            <a:avLst/>
          </a:prstGeom>
          <a:solidFill>
            <a:srgbClr val="3EB9D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AD23B-FE90-4617-BEDA-18E7E5CCD4FA}"/>
              </a:ext>
            </a:extLst>
          </p:cNvPr>
          <p:cNvSpPr txBox="1"/>
          <p:nvPr/>
        </p:nvSpPr>
        <p:spPr>
          <a:xfrm rot="16200000">
            <a:off x="-409759" y="1186248"/>
            <a:ext cx="145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PÓLITÍK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2FE80-BD86-446A-9356-070C1305DBE5}"/>
              </a:ext>
            </a:extLst>
          </p:cNvPr>
          <p:cNvSpPr txBox="1"/>
          <p:nvPr/>
        </p:nvSpPr>
        <p:spPr>
          <a:xfrm rot="16200000">
            <a:off x="-738994" y="3409931"/>
            <a:ext cx="21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EFNAHAGUR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B0589-C285-446D-B83B-AF7DDFB748E7}"/>
              </a:ext>
            </a:extLst>
          </p:cNvPr>
          <p:cNvSpPr txBox="1"/>
          <p:nvPr/>
        </p:nvSpPr>
        <p:spPr>
          <a:xfrm rot="16200000">
            <a:off x="-428367" y="5617311"/>
            <a:ext cx="149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SAMFÉLAGIÐ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6A047-3F17-4BBE-B02D-21C43CE92AE4}"/>
              </a:ext>
            </a:extLst>
          </p:cNvPr>
          <p:cNvSpPr txBox="1"/>
          <p:nvPr/>
        </p:nvSpPr>
        <p:spPr>
          <a:xfrm rot="16200000">
            <a:off x="5671126" y="1192597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TÆKNI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7ACF6-504B-44F4-A32F-A9D6F094EA1A}"/>
              </a:ext>
            </a:extLst>
          </p:cNvPr>
          <p:cNvSpPr txBox="1"/>
          <p:nvPr/>
        </p:nvSpPr>
        <p:spPr>
          <a:xfrm rot="16200000">
            <a:off x="5671126" y="3417835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LÖG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9EEFEF-BC4E-47BF-AF5B-8F6BB3C85E8B}"/>
              </a:ext>
            </a:extLst>
          </p:cNvPr>
          <p:cNvSpPr txBox="1"/>
          <p:nvPr/>
        </p:nvSpPr>
        <p:spPr>
          <a:xfrm rot="16200000">
            <a:off x="5683358" y="5630719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UMHVERFI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E4C3FC08-D206-4DDB-B115-0A48115B8D27}"/>
              </a:ext>
            </a:extLst>
          </p:cNvPr>
          <p:cNvSpPr/>
          <p:nvPr/>
        </p:nvSpPr>
        <p:spPr>
          <a:xfrm rot="10800000">
            <a:off x="5403193" y="826769"/>
            <a:ext cx="641547" cy="1007744"/>
          </a:xfrm>
          <a:prstGeom prst="homePlate">
            <a:avLst/>
          </a:prstGeom>
          <a:solidFill>
            <a:srgbClr val="5467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1D111BA-1F5F-412C-8FED-89F4A11A9739}"/>
              </a:ext>
            </a:extLst>
          </p:cNvPr>
          <p:cNvSpPr/>
          <p:nvPr/>
        </p:nvSpPr>
        <p:spPr>
          <a:xfrm rot="10800000">
            <a:off x="5390366" y="3051446"/>
            <a:ext cx="635025" cy="1007744"/>
          </a:xfrm>
          <a:prstGeom prst="homePlate">
            <a:avLst/>
          </a:prstGeom>
          <a:solidFill>
            <a:srgbClr val="6098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7F34F33-F253-490F-B8AD-04788271ED4F}"/>
              </a:ext>
            </a:extLst>
          </p:cNvPr>
          <p:cNvSpPr/>
          <p:nvPr/>
        </p:nvSpPr>
        <p:spPr>
          <a:xfrm rot="10800000">
            <a:off x="5422014" y="5326662"/>
            <a:ext cx="628715" cy="1007744"/>
          </a:xfrm>
          <a:prstGeom prst="homePlate">
            <a:avLst/>
          </a:prstGeom>
          <a:solidFill>
            <a:srgbClr val="C75F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697CDBED-04DE-47F9-9F6C-FE4A74D6D47B}"/>
              </a:ext>
            </a:extLst>
          </p:cNvPr>
          <p:cNvSpPr/>
          <p:nvPr/>
        </p:nvSpPr>
        <p:spPr>
          <a:xfrm rot="10800000">
            <a:off x="11532300" y="3065050"/>
            <a:ext cx="628713" cy="1007744"/>
          </a:xfrm>
          <a:prstGeom prst="homePlate">
            <a:avLst/>
          </a:prstGeom>
          <a:solidFill>
            <a:srgbClr val="F1892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1D51D49-E2CF-413B-95DE-6224B30C9684}"/>
              </a:ext>
            </a:extLst>
          </p:cNvPr>
          <p:cNvSpPr/>
          <p:nvPr/>
        </p:nvSpPr>
        <p:spPr>
          <a:xfrm rot="10800000">
            <a:off x="11541403" y="5326663"/>
            <a:ext cx="633077" cy="1007744"/>
          </a:xfrm>
          <a:prstGeom prst="homePlate">
            <a:avLst/>
          </a:prstGeom>
          <a:solidFill>
            <a:srgbClr val="3EB9D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26" name="Graphic 25" descr="Bank">
            <a:extLst>
              <a:ext uri="{FF2B5EF4-FFF2-40B4-BE49-F238E27FC236}">
                <a16:creationId xmlns:a16="http://schemas.microsoft.com/office/drawing/2014/main" id="{864126FA-3D78-4E5E-AA2D-19225DD8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5028" y="3387731"/>
            <a:ext cx="391865" cy="391865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0A0E2088-76AA-40A1-8778-1E1BDA428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89647">
            <a:off x="5525871" y="3347101"/>
            <a:ext cx="416993" cy="416993"/>
          </a:xfrm>
          <a:prstGeom prst="rect">
            <a:avLst/>
          </a:prstGeom>
        </p:spPr>
      </p:pic>
      <p:pic>
        <p:nvPicPr>
          <p:cNvPr id="28" name="Graphic 27" descr="Target Audience">
            <a:extLst>
              <a:ext uri="{FF2B5EF4-FFF2-40B4-BE49-F238E27FC236}">
                <a16:creationId xmlns:a16="http://schemas.microsoft.com/office/drawing/2014/main" id="{DCA84D5D-8AF8-462C-B94E-126546EFE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2674" y="1087775"/>
            <a:ext cx="499847" cy="499847"/>
          </a:xfrm>
          <a:prstGeom prst="rect">
            <a:avLst/>
          </a:prstGeom>
        </p:spPr>
      </p:pic>
      <p:pic>
        <p:nvPicPr>
          <p:cNvPr id="29" name="Graphic 28" descr="Users">
            <a:extLst>
              <a:ext uri="{FF2B5EF4-FFF2-40B4-BE49-F238E27FC236}">
                <a16:creationId xmlns:a16="http://schemas.microsoft.com/office/drawing/2014/main" id="{6272C9BF-2213-4221-999B-6F56BDB3E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4000" y="5602652"/>
            <a:ext cx="455767" cy="455767"/>
          </a:xfrm>
          <a:prstGeom prst="rect">
            <a:avLst/>
          </a:prstGeom>
        </p:spPr>
      </p:pic>
      <p:pic>
        <p:nvPicPr>
          <p:cNvPr id="30" name="Graphic 29" descr="Leaf">
            <a:extLst>
              <a:ext uri="{FF2B5EF4-FFF2-40B4-BE49-F238E27FC236}">
                <a16:creationId xmlns:a16="http://schemas.microsoft.com/office/drawing/2014/main" id="{CA5B7689-3840-4D1F-B5B5-7FBB8AB50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2693">
            <a:off x="11686351" y="5556360"/>
            <a:ext cx="451897" cy="451897"/>
          </a:xfrm>
          <a:prstGeom prst="rect">
            <a:avLst/>
          </a:prstGeom>
        </p:spPr>
      </p:pic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558220F-2164-4E17-923D-649EAD167BE8}"/>
              </a:ext>
            </a:extLst>
          </p:cNvPr>
          <p:cNvSpPr/>
          <p:nvPr/>
        </p:nvSpPr>
        <p:spPr>
          <a:xfrm rot="10800000">
            <a:off x="11509035" y="842610"/>
            <a:ext cx="641547" cy="1007744"/>
          </a:xfrm>
          <a:prstGeom prst="homePlate">
            <a:avLst/>
          </a:prstGeom>
          <a:solidFill>
            <a:srgbClr val="6C0C6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2" name="Graphic 31" descr="USB">
            <a:extLst>
              <a:ext uri="{FF2B5EF4-FFF2-40B4-BE49-F238E27FC236}">
                <a16:creationId xmlns:a16="http://schemas.microsoft.com/office/drawing/2014/main" id="{FF02E143-3A0F-46EF-9AED-6A57433867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04706" y="1105532"/>
            <a:ext cx="465412" cy="465412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1F3A54A0-BE1B-49A1-97AA-72F0118A4DEF}"/>
              </a:ext>
            </a:extLst>
          </p:cNvPr>
          <p:cNvSpPr txBox="1">
            <a:spLocks/>
          </p:cNvSpPr>
          <p:nvPr/>
        </p:nvSpPr>
        <p:spPr>
          <a:xfrm>
            <a:off x="0" y="-78184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A – PESTLE </a:t>
            </a:r>
          </a:p>
        </p:txBody>
      </p:sp>
    </p:spTree>
    <p:extLst>
      <p:ext uri="{BB962C8B-B14F-4D97-AF65-F5344CB8AC3E}">
        <p14:creationId xmlns:p14="http://schemas.microsoft.com/office/powerpoint/2010/main" val="42477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9E23B8-FCC9-473D-9646-5E692EFBFBEE}"/>
              </a:ext>
            </a:extLst>
          </p:cNvPr>
          <p:cNvSpPr/>
          <p:nvPr/>
        </p:nvSpPr>
        <p:spPr>
          <a:xfrm>
            <a:off x="0" y="274449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B0748-1508-4393-891F-DB8305A9F191}"/>
              </a:ext>
            </a:extLst>
          </p:cNvPr>
          <p:cNvSpPr/>
          <p:nvPr/>
        </p:nvSpPr>
        <p:spPr>
          <a:xfrm>
            <a:off x="0" y="2494188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73826-5AD5-428D-B02E-D076277AA702}"/>
              </a:ext>
            </a:extLst>
          </p:cNvPr>
          <p:cNvSpPr/>
          <p:nvPr/>
        </p:nvSpPr>
        <p:spPr>
          <a:xfrm>
            <a:off x="0" y="4713926"/>
            <a:ext cx="6048293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E7243-7AE2-4407-A69A-695F4ACA1033}"/>
              </a:ext>
            </a:extLst>
          </p:cNvPr>
          <p:cNvSpPr/>
          <p:nvPr/>
        </p:nvSpPr>
        <p:spPr>
          <a:xfrm>
            <a:off x="6143708" y="274449"/>
            <a:ext cx="603077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B7CED-057A-47FB-8D8E-92F29FA61240}"/>
              </a:ext>
            </a:extLst>
          </p:cNvPr>
          <p:cNvSpPr/>
          <p:nvPr/>
        </p:nvSpPr>
        <p:spPr>
          <a:xfrm>
            <a:off x="6143708" y="2494188"/>
            <a:ext cx="6048291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95410A-5010-4F9C-AF69-6C0311D8C3B1}"/>
              </a:ext>
            </a:extLst>
          </p:cNvPr>
          <p:cNvSpPr/>
          <p:nvPr/>
        </p:nvSpPr>
        <p:spPr>
          <a:xfrm>
            <a:off x="6143708" y="4713926"/>
            <a:ext cx="6043885" cy="21440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684A89-3D65-4FCA-9977-1E5243490AE3}"/>
              </a:ext>
            </a:extLst>
          </p:cNvPr>
          <p:cNvSpPr/>
          <p:nvPr/>
        </p:nvSpPr>
        <p:spPr>
          <a:xfrm>
            <a:off x="17520" y="261045"/>
            <a:ext cx="628713" cy="2137064"/>
          </a:xfrm>
          <a:prstGeom prst="rect">
            <a:avLst/>
          </a:prstGeom>
          <a:solidFill>
            <a:srgbClr val="54678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18474-2977-48B5-ADC8-587AA5DEE239}"/>
              </a:ext>
            </a:extLst>
          </p:cNvPr>
          <p:cNvSpPr/>
          <p:nvPr/>
        </p:nvSpPr>
        <p:spPr>
          <a:xfrm>
            <a:off x="17521" y="2480784"/>
            <a:ext cx="628713" cy="2155069"/>
          </a:xfrm>
          <a:prstGeom prst="rect">
            <a:avLst/>
          </a:prstGeom>
          <a:solidFill>
            <a:srgbClr val="60986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21F284-BCF4-419F-B71D-7ECAF058E897}"/>
              </a:ext>
            </a:extLst>
          </p:cNvPr>
          <p:cNvSpPr/>
          <p:nvPr/>
        </p:nvSpPr>
        <p:spPr>
          <a:xfrm>
            <a:off x="4406" y="4722519"/>
            <a:ext cx="628713" cy="2122072"/>
          </a:xfrm>
          <a:prstGeom prst="rect">
            <a:avLst/>
          </a:prstGeom>
          <a:solidFill>
            <a:srgbClr val="C75F9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18B27-DECB-424D-A82B-52339067B6D1}"/>
              </a:ext>
            </a:extLst>
          </p:cNvPr>
          <p:cNvSpPr/>
          <p:nvPr/>
        </p:nvSpPr>
        <p:spPr>
          <a:xfrm>
            <a:off x="6187573" y="240363"/>
            <a:ext cx="628713" cy="2178157"/>
          </a:xfrm>
          <a:prstGeom prst="rect">
            <a:avLst/>
          </a:prstGeom>
          <a:solidFill>
            <a:srgbClr val="6C0C6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E62CB8-EE1D-467D-9790-405989A54C57}"/>
              </a:ext>
            </a:extLst>
          </p:cNvPr>
          <p:cNvSpPr/>
          <p:nvPr/>
        </p:nvSpPr>
        <p:spPr>
          <a:xfrm>
            <a:off x="6164626" y="2480784"/>
            <a:ext cx="628713" cy="2162075"/>
          </a:xfrm>
          <a:prstGeom prst="rect">
            <a:avLst/>
          </a:prstGeom>
          <a:solidFill>
            <a:srgbClr val="F1892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EDC144-3296-4A16-89BB-8198A2F7C343}"/>
              </a:ext>
            </a:extLst>
          </p:cNvPr>
          <p:cNvSpPr/>
          <p:nvPr/>
        </p:nvSpPr>
        <p:spPr>
          <a:xfrm>
            <a:off x="6164628" y="4713929"/>
            <a:ext cx="628713" cy="2144071"/>
          </a:xfrm>
          <a:prstGeom prst="rect">
            <a:avLst/>
          </a:prstGeom>
          <a:solidFill>
            <a:srgbClr val="3EB9D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B9D08-9CE3-4E99-953E-0C0B078516BD}"/>
              </a:ext>
            </a:extLst>
          </p:cNvPr>
          <p:cNvSpPr txBox="1"/>
          <p:nvPr/>
        </p:nvSpPr>
        <p:spPr>
          <a:xfrm rot="16200000">
            <a:off x="-409760" y="1186248"/>
            <a:ext cx="145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PÓLITÍK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7A4717-AE52-40E1-8C1D-E12E00D981D0}"/>
              </a:ext>
            </a:extLst>
          </p:cNvPr>
          <p:cNvSpPr txBox="1"/>
          <p:nvPr/>
        </p:nvSpPr>
        <p:spPr>
          <a:xfrm rot="16200000">
            <a:off x="-738995" y="3409931"/>
            <a:ext cx="21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EFNAHAGUR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15A7B-CF06-41F4-9101-6AA57510C22C}"/>
              </a:ext>
            </a:extLst>
          </p:cNvPr>
          <p:cNvSpPr txBox="1"/>
          <p:nvPr/>
        </p:nvSpPr>
        <p:spPr>
          <a:xfrm rot="16200000">
            <a:off x="-428368" y="5617311"/>
            <a:ext cx="149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SAMFÉLAGIÐ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3B67C8-653D-4397-BA21-F39D6A7E67B5}"/>
              </a:ext>
            </a:extLst>
          </p:cNvPr>
          <p:cNvSpPr txBox="1"/>
          <p:nvPr/>
        </p:nvSpPr>
        <p:spPr>
          <a:xfrm rot="16200000">
            <a:off x="5671125" y="1192597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TÆKNI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11273-AB43-4EBB-83AA-174C28AE5298}"/>
              </a:ext>
            </a:extLst>
          </p:cNvPr>
          <p:cNvSpPr txBox="1"/>
          <p:nvPr/>
        </p:nvSpPr>
        <p:spPr>
          <a:xfrm rot="16200000">
            <a:off x="5671125" y="3417835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LÖG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42864-ED6A-45C8-9CA3-D9F572565766}"/>
              </a:ext>
            </a:extLst>
          </p:cNvPr>
          <p:cNvSpPr txBox="1"/>
          <p:nvPr/>
        </p:nvSpPr>
        <p:spPr>
          <a:xfrm rot="16200000">
            <a:off x="5683357" y="5630719"/>
            <a:ext cx="1680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UMHVERFI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B2EEA7A8-99A7-4844-87D6-D0D224ADF220}"/>
              </a:ext>
            </a:extLst>
          </p:cNvPr>
          <p:cNvSpPr/>
          <p:nvPr/>
        </p:nvSpPr>
        <p:spPr>
          <a:xfrm rot="10800000">
            <a:off x="5403192" y="826769"/>
            <a:ext cx="641547" cy="1007744"/>
          </a:xfrm>
          <a:prstGeom prst="homePlate">
            <a:avLst/>
          </a:prstGeom>
          <a:solidFill>
            <a:srgbClr val="54678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5F32CE3-018F-4EF3-8EA1-DA3A05FA2B85}"/>
              </a:ext>
            </a:extLst>
          </p:cNvPr>
          <p:cNvSpPr/>
          <p:nvPr/>
        </p:nvSpPr>
        <p:spPr>
          <a:xfrm rot="10800000">
            <a:off x="5390365" y="3051446"/>
            <a:ext cx="635025" cy="1007744"/>
          </a:xfrm>
          <a:prstGeom prst="homePlate">
            <a:avLst/>
          </a:prstGeom>
          <a:solidFill>
            <a:srgbClr val="60986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E8B01B58-D226-4F96-8B11-3696EB8BC3E0}"/>
              </a:ext>
            </a:extLst>
          </p:cNvPr>
          <p:cNvSpPr/>
          <p:nvPr/>
        </p:nvSpPr>
        <p:spPr>
          <a:xfrm rot="10800000">
            <a:off x="5422013" y="5326662"/>
            <a:ext cx="628715" cy="1007744"/>
          </a:xfrm>
          <a:prstGeom prst="homePlate">
            <a:avLst/>
          </a:prstGeom>
          <a:solidFill>
            <a:srgbClr val="C75F9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06328B0-5C12-4149-8AE0-7C3F7C1D8BAA}"/>
              </a:ext>
            </a:extLst>
          </p:cNvPr>
          <p:cNvSpPr/>
          <p:nvPr/>
        </p:nvSpPr>
        <p:spPr>
          <a:xfrm rot="10800000">
            <a:off x="11532299" y="3065050"/>
            <a:ext cx="628713" cy="1007744"/>
          </a:xfrm>
          <a:prstGeom prst="homePlate">
            <a:avLst/>
          </a:prstGeom>
          <a:solidFill>
            <a:srgbClr val="F1892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C28D70A-715A-4A01-938E-F3F1C746453A}"/>
              </a:ext>
            </a:extLst>
          </p:cNvPr>
          <p:cNvSpPr/>
          <p:nvPr/>
        </p:nvSpPr>
        <p:spPr>
          <a:xfrm rot="10800000">
            <a:off x="11541402" y="5326663"/>
            <a:ext cx="633077" cy="1007744"/>
          </a:xfrm>
          <a:prstGeom prst="homePlate">
            <a:avLst/>
          </a:prstGeom>
          <a:solidFill>
            <a:srgbClr val="3EB9D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1" name="Graphic 30" descr="Bank">
            <a:extLst>
              <a:ext uri="{FF2B5EF4-FFF2-40B4-BE49-F238E27FC236}">
                <a16:creationId xmlns:a16="http://schemas.microsoft.com/office/drawing/2014/main" id="{DC49A2D7-0285-414E-8C0F-2175423C5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5027" y="3387731"/>
            <a:ext cx="391865" cy="391865"/>
          </a:xfrm>
          <a:prstGeom prst="rect">
            <a:avLst/>
          </a:prstGeom>
        </p:spPr>
      </p:pic>
      <p:pic>
        <p:nvPicPr>
          <p:cNvPr id="32" name="Graphic 31" descr="Money">
            <a:extLst>
              <a:ext uri="{FF2B5EF4-FFF2-40B4-BE49-F238E27FC236}">
                <a16:creationId xmlns:a16="http://schemas.microsoft.com/office/drawing/2014/main" id="{9FF86A61-4605-4BFB-94F8-DCB77A248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89647">
            <a:off x="5525870" y="3347101"/>
            <a:ext cx="416993" cy="416993"/>
          </a:xfrm>
          <a:prstGeom prst="rect">
            <a:avLst/>
          </a:prstGeom>
        </p:spPr>
      </p:pic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BD06E6C5-27BF-4570-BBFF-0A6B86104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2673" y="1087775"/>
            <a:ext cx="499847" cy="499847"/>
          </a:xfrm>
          <a:prstGeom prst="rect">
            <a:avLst/>
          </a:prstGeom>
        </p:spPr>
      </p:pic>
      <p:pic>
        <p:nvPicPr>
          <p:cNvPr id="35" name="Graphic 34" descr="Users">
            <a:extLst>
              <a:ext uri="{FF2B5EF4-FFF2-40B4-BE49-F238E27FC236}">
                <a16:creationId xmlns:a16="http://schemas.microsoft.com/office/drawing/2014/main" id="{7F2A8043-7F32-4719-B4D3-C2A7A2968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3999" y="5602652"/>
            <a:ext cx="455767" cy="455767"/>
          </a:xfrm>
          <a:prstGeom prst="rect">
            <a:avLst/>
          </a:prstGeom>
        </p:spPr>
      </p:pic>
      <p:pic>
        <p:nvPicPr>
          <p:cNvPr id="36" name="Graphic 35" descr="Leaf">
            <a:extLst>
              <a:ext uri="{FF2B5EF4-FFF2-40B4-BE49-F238E27FC236}">
                <a16:creationId xmlns:a16="http://schemas.microsoft.com/office/drawing/2014/main" id="{43013F28-E0C4-474A-8DFE-400B1FBB1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2693">
            <a:off x="11686350" y="5556360"/>
            <a:ext cx="451897" cy="451897"/>
          </a:xfrm>
          <a:prstGeom prst="rect">
            <a:avLst/>
          </a:prstGeom>
        </p:spPr>
      </p:pic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776B9351-E149-4E1B-944F-85EC55FE349F}"/>
              </a:ext>
            </a:extLst>
          </p:cNvPr>
          <p:cNvSpPr/>
          <p:nvPr/>
        </p:nvSpPr>
        <p:spPr>
          <a:xfrm rot="10800000">
            <a:off x="11509034" y="842610"/>
            <a:ext cx="641547" cy="1007744"/>
          </a:xfrm>
          <a:prstGeom prst="homePlate">
            <a:avLst/>
          </a:prstGeom>
          <a:solidFill>
            <a:srgbClr val="6C0C6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pic>
        <p:nvPicPr>
          <p:cNvPr id="33" name="Graphic 32" descr="USB">
            <a:extLst>
              <a:ext uri="{FF2B5EF4-FFF2-40B4-BE49-F238E27FC236}">
                <a16:creationId xmlns:a16="http://schemas.microsoft.com/office/drawing/2014/main" id="{FEA02D58-2A7E-454D-9C14-42342B9E9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04705" y="1105532"/>
            <a:ext cx="465412" cy="4654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8FAFFE0-EB7D-4D45-821F-E1CC84542455}"/>
              </a:ext>
            </a:extLst>
          </p:cNvPr>
          <p:cNvSpPr txBox="1"/>
          <p:nvPr/>
        </p:nvSpPr>
        <p:spPr>
          <a:xfrm>
            <a:off x="958696" y="611616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4D54DC-CDFA-4D3C-861B-B5FC1338E60D}"/>
              </a:ext>
            </a:extLst>
          </p:cNvPr>
          <p:cNvSpPr txBox="1"/>
          <p:nvPr/>
        </p:nvSpPr>
        <p:spPr>
          <a:xfrm>
            <a:off x="958696" y="2897742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3BF568-E011-4A53-9D97-4280D0AD36AA}"/>
              </a:ext>
            </a:extLst>
          </p:cNvPr>
          <p:cNvSpPr txBox="1"/>
          <p:nvPr/>
        </p:nvSpPr>
        <p:spPr>
          <a:xfrm>
            <a:off x="958696" y="5066779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83D162-FBF8-42BE-93F4-B4695EBDE9F6}"/>
              </a:ext>
            </a:extLst>
          </p:cNvPr>
          <p:cNvSpPr txBox="1"/>
          <p:nvPr/>
        </p:nvSpPr>
        <p:spPr>
          <a:xfrm>
            <a:off x="7113925" y="627956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6768E6-95E5-4439-8E13-AB2EF366B40E}"/>
              </a:ext>
            </a:extLst>
          </p:cNvPr>
          <p:cNvSpPr txBox="1"/>
          <p:nvPr/>
        </p:nvSpPr>
        <p:spPr>
          <a:xfrm>
            <a:off x="7081183" y="5066779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02A8CE-2BA4-4B40-AE6E-EA696A3539BA}"/>
              </a:ext>
            </a:extLst>
          </p:cNvPr>
          <p:cNvSpPr txBox="1"/>
          <p:nvPr/>
        </p:nvSpPr>
        <p:spPr>
          <a:xfrm>
            <a:off x="7081183" y="2897742"/>
            <a:ext cx="1085851" cy="132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1.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</a:t>
            </a:r>
          </a:p>
          <a:p>
            <a:pPr marL="0" marR="0" lvl="0" indent="0" algn="l" defTabSz="457189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3.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33E1C9-2DBD-46B4-B1DA-70DFA7321547}"/>
              </a:ext>
            </a:extLst>
          </p:cNvPr>
          <p:cNvSpPr txBox="1">
            <a:spLocks/>
          </p:cNvSpPr>
          <p:nvPr/>
        </p:nvSpPr>
        <p:spPr>
          <a:xfrm>
            <a:off x="-1774302" y="-80742"/>
            <a:ext cx="9161272" cy="441251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FORGANGSRÖÐUN – 3 HUGMYNDIR SEM HÓPURINN SAMMÆLIST UM</a:t>
            </a:r>
          </a:p>
        </p:txBody>
      </p:sp>
    </p:spTree>
    <p:extLst>
      <p:ext uri="{BB962C8B-B14F-4D97-AF65-F5344CB8AC3E}">
        <p14:creationId xmlns:p14="http://schemas.microsoft.com/office/powerpoint/2010/main" val="1750787750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145C0-0D20-4B51-B81E-BF5982E85E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51CBD-8E7E-4A26-B933-F212A1E5D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36bab-dc0a-4432-b245-68a215790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6743EC-3BEF-46B0-BDB2-197C32C37E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522</Words>
  <Application>Microsoft Office PowerPoint</Application>
  <PresentationFormat>Widescreen</PresentationFormat>
  <Paragraphs>85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Carnas</vt:lpstr>
      <vt:lpstr>Firago</vt:lpstr>
      <vt:lpstr>FiraGO Light</vt:lpstr>
      <vt:lpstr>Firago</vt:lpstr>
      <vt:lpstr>Arial</vt:lpstr>
      <vt:lpstr>Calibri</vt:lpstr>
      <vt:lpstr>Times New Roman</vt:lpstr>
      <vt:lpstr>FiraGO SemiBold</vt:lpstr>
      <vt:lpstr>Carnas Light</vt:lpstr>
      <vt:lpstr>Icelandic Ministry of Finance PowerPoint Template</vt:lpstr>
      <vt:lpstr>Forsíður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2020-09-22T14:47:23Z</dcterms:created>
  <dcterms:modified xsi:type="dcterms:W3CDTF">2020-11-12T13:35:31Z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